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E5B-EFAB-4C97-BAB6-3E3FF69E86B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E9EA-6E6C-48B6-973D-CF06EE52AC1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E5B-EFAB-4C97-BAB6-3E3FF69E86B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E9EA-6E6C-48B6-973D-CF06EE52AC1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E5B-EFAB-4C97-BAB6-3E3FF69E86B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E9EA-6E6C-48B6-973D-CF06EE52AC1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E5B-EFAB-4C97-BAB6-3E3FF69E86B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E9EA-6E6C-48B6-973D-CF06EE52AC1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E5B-EFAB-4C97-BAB6-3E3FF69E86B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E9EA-6E6C-48B6-973D-CF06EE52AC1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E5B-EFAB-4C97-BAB6-3E3FF69E86B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E9EA-6E6C-48B6-973D-CF06EE52AC1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E5B-EFAB-4C97-BAB6-3E3FF69E86B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E9EA-6E6C-48B6-973D-CF06EE52AC1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E5B-EFAB-4C97-BAB6-3E3FF69E86B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E9EA-6E6C-48B6-973D-CF06EE52AC1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E5B-EFAB-4C97-BAB6-3E3FF69E86B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E9EA-6E6C-48B6-973D-CF06EE52AC1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E5B-EFAB-4C97-BAB6-3E3FF69E86B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E9EA-6E6C-48B6-973D-CF06EE52AC1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E5B-EFAB-4C97-BAB6-3E3FF69E86B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E9EA-6E6C-48B6-973D-CF06EE52AC1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6DE5B-EFAB-4C97-BAB6-3E3FF69E86B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FE9EA-6E6C-48B6-973D-CF06EE52AC1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ar-IQ" sz="2700" b="1" dirty="0" smtClean="0"/>
              <a:t/>
            </a:r>
            <a:br>
              <a:rPr lang="ar-IQ" sz="2700" b="1" dirty="0" smtClean="0"/>
            </a:br>
            <a:r>
              <a:rPr lang="ar-IQ" sz="2700" b="1" dirty="0" smtClean="0"/>
              <a:t>3-3 </a:t>
            </a:r>
            <a:r>
              <a:rPr lang="ar-IQ" sz="2700" b="1" dirty="0"/>
              <a:t>وسائل جمع المعلومات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7858180" cy="450059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ar-IQ" b="1" dirty="0">
                <a:solidFill>
                  <a:schemeClr val="tx1"/>
                </a:solidFill>
              </a:rPr>
              <a:t>3-3 وسائل جمع المعلومات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dirty="0">
                <a:solidFill>
                  <a:schemeClr val="tx1"/>
                </a:solidFill>
              </a:rPr>
              <a:t>تعتبر وسائل جمع المعلومات من متطلبات البحث الأساسية وهي المنفذ الرئيسي لجمع البيانات سواء رقميا أو معلومات نظرية أو استطلاعية المطلوبة في حل مشكلة البحث 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dirty="0">
                <a:solidFill>
                  <a:schemeClr val="tx1"/>
                </a:solidFill>
              </a:rPr>
              <a:t>ولكي نسهل عملية تفصيل هذا المطلب البحثي لابد من تقسيمه إلى قسمين أساسين هما : 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b="1" dirty="0">
                <a:solidFill>
                  <a:schemeClr val="tx1"/>
                </a:solidFill>
              </a:rPr>
              <a:t>3-3-1 وسائل جمع البيانات</a:t>
            </a:r>
            <a:r>
              <a:rPr lang="ar-SA" dirty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dirty="0">
                <a:solidFill>
                  <a:schemeClr val="tx1"/>
                </a:solidFill>
              </a:rPr>
              <a:t>لكي نصل للمعلومات المطلوبة لابد من وجود وسائل نجمع فيها البيانات الخاصة لتلك المعلومات ومنها</a:t>
            </a:r>
            <a:r>
              <a:rPr lang="ar-SA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ar-SA" b="1" dirty="0">
                <a:solidFill>
                  <a:schemeClr val="tx1"/>
                </a:solidFill>
              </a:rPr>
              <a:t>المصادر والمراجع.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dirty="0">
                <a:solidFill>
                  <a:schemeClr val="tx1"/>
                </a:solidFill>
              </a:rPr>
              <a:t>تم التطرق إليها في الباب الثاني. 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ar-SA" b="1" dirty="0">
                <a:solidFill>
                  <a:schemeClr val="tx1"/>
                </a:solidFill>
              </a:rPr>
              <a:t>الاختبارات القياسات المستخدمة 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dirty="0">
                <a:solidFill>
                  <a:schemeClr val="tx1"/>
                </a:solidFill>
              </a:rPr>
              <a:t>وهي اختبارات وقياسات معتمدة ومقننة يتم الاستعانة فيها من المصادر والمراجع وفي حالة عدم وجودها يتم بنائها من قبل الباحث وفق شروط علمية . وسوف يتم التطرق أليها تفصيلا ضمن أدوات البحث العلمي.</a:t>
            </a:r>
            <a:endParaRPr lang="en-US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ar-SA" b="1" dirty="0"/>
              <a:t>أدوات جمع البيانات.</a:t>
            </a:r>
            <a:endParaRPr lang="en-US" dirty="0"/>
          </a:p>
          <a:p>
            <a:r>
              <a:rPr lang="ar-SA" dirty="0"/>
              <a:t>وهي وسائل لجمع البيانات الضروري للمعلومات المطلوبة في البحث والتي تختلف من ناحية تسميتها بالأدوات عن الأدوات المطلوبة في الاختبارات والبرامج المستخدمة وسوف يتم التطرق أليها بشكل تفصيلي .</a:t>
            </a:r>
            <a:endParaRPr lang="en-US" dirty="0"/>
          </a:p>
          <a:p>
            <a:r>
              <a:rPr lang="ar-SA" b="1" dirty="0"/>
              <a:t> </a:t>
            </a:r>
            <a:endParaRPr lang="en-US" dirty="0"/>
          </a:p>
          <a:p>
            <a:r>
              <a:rPr lang="ar-IQ" b="1" dirty="0"/>
              <a:t>3-3-2 الأدوات والأجهزة المستخدمة</a:t>
            </a:r>
            <a:r>
              <a:rPr lang="ar-IQ" dirty="0"/>
              <a:t>.</a:t>
            </a:r>
            <a:endParaRPr lang="en-US" dirty="0"/>
          </a:p>
          <a:p>
            <a:r>
              <a:rPr lang="ar-SA" dirty="0"/>
              <a:t>وهي مجموعة من الأدوات الضرورية لأجراء الاختبارات والقياسات أو ضمن متطلبات أجراء التجارب الرئيسية سواء كانت تدريبية أو تدريسية أو علاجية ومنها ( الملعب ، الكرات ، الطباشير ،ساعة توقيت، سماعة طبية ،......الخ) </a:t>
            </a:r>
            <a:endParaRPr lang="en-US" dirty="0"/>
          </a:p>
          <a:p>
            <a:r>
              <a:rPr lang="ar-SA" dirty="0"/>
              <a:t>وهنا يتطلب من الباحث أن يذكر نوع الأداة أو الجهاز وعددها ومكان صنعها. 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ar-SA" b="1" dirty="0"/>
              <a:t>أدوات البحث العلمي :</a:t>
            </a:r>
            <a:endParaRPr lang="en-US" dirty="0"/>
          </a:p>
          <a:p>
            <a:r>
              <a:rPr lang="ar-SA" dirty="0"/>
              <a:t>أن كلمة الأداة تعني الوسيلة التي تستخدم لجمع بيانات البحث ، ويجب على الباحث أن يقوم الأدوات التي سوف يتم استخدامها لجمع البيان ، وبعد أن يحدد الأدوات المطلوبة اللازمة لاختبار الفرض ، يبدأ في فحصهن واختيار الأكثر ملائمة لتحقيق أهدافه.</a:t>
            </a:r>
            <a:endParaRPr lang="en-US" dirty="0"/>
          </a:p>
          <a:p>
            <a:r>
              <a:rPr lang="ar-SA" dirty="0"/>
              <a:t>وفي حالة عدم أمكانية تلك الأدوات في تحقيق أهداف البحث فيجب على الباحث تعديلها أو يصمم أدوات جديدة مناسبة لبحثه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وتشمل أدوات البحث ما يلي :</a:t>
            </a:r>
            <a:endParaRPr lang="en-US" dirty="0"/>
          </a:p>
          <a:p>
            <a:pPr lvl="0"/>
            <a:r>
              <a:rPr lang="ar-SA" b="1" dirty="0"/>
              <a:t>الاستفتاء(الاستبيان).</a:t>
            </a:r>
            <a:endParaRPr lang="en-US" dirty="0"/>
          </a:p>
          <a:p>
            <a:pPr lvl="0"/>
            <a:r>
              <a:rPr lang="ar-SA" b="1" dirty="0"/>
              <a:t>المقابلة.</a:t>
            </a:r>
            <a:endParaRPr lang="en-US" dirty="0"/>
          </a:p>
          <a:p>
            <a:pPr lvl="0"/>
            <a:r>
              <a:rPr lang="ar-SA" b="1" dirty="0"/>
              <a:t>الملاحظة .</a:t>
            </a:r>
            <a:endParaRPr lang="en-US" dirty="0"/>
          </a:p>
          <a:p>
            <a:pPr lvl="0"/>
            <a:r>
              <a:rPr lang="ar-SA" b="1" dirty="0"/>
              <a:t>الاختبارات.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215</Words>
  <Application>Microsoft Office PowerPoint</Application>
  <PresentationFormat>عرض على الشاشة (3:4)‏</PresentationFormat>
  <Paragraphs>27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 3-3 وسائل جمع المعلومات </vt:lpstr>
      <vt:lpstr>الشريحة 2</vt:lpstr>
      <vt:lpstr>الشريحة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3-3 وسائل جمع المعلومات </dc:title>
  <dc:creator>KING</dc:creator>
  <cp:lastModifiedBy>KING</cp:lastModifiedBy>
  <cp:revision>1</cp:revision>
  <dcterms:created xsi:type="dcterms:W3CDTF">2018-12-10T17:15:24Z</dcterms:created>
  <dcterms:modified xsi:type="dcterms:W3CDTF">2018-12-10T17:18:04Z</dcterms:modified>
</cp:coreProperties>
</file>